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23" r:id="rId10"/>
    <p:sldId id="35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258" r:id="rId26"/>
    <p:sldId id="355" r:id="rId27"/>
    <p:sldId id="344" r:id="rId28"/>
    <p:sldId id="343" r:id="rId29"/>
    <p:sldId id="316" r:id="rId30"/>
    <p:sldId id="259" r:id="rId31"/>
    <p:sldId id="260" r:id="rId32"/>
    <p:sldId id="328" r:id="rId33"/>
    <p:sldId id="329" r:id="rId34"/>
    <p:sldId id="330" r:id="rId35"/>
    <p:sldId id="354" r:id="rId36"/>
    <p:sldId id="331" r:id="rId37"/>
    <p:sldId id="261" r:id="rId38"/>
    <p:sldId id="262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345" r:id="rId52"/>
    <p:sldId id="286" r:id="rId53"/>
    <p:sldId id="342" r:id="rId54"/>
    <p:sldId id="346" r:id="rId55"/>
    <p:sldId id="347" r:id="rId56"/>
    <p:sldId id="294" r:id="rId57"/>
    <p:sldId id="295" r:id="rId58"/>
    <p:sldId id="296" r:id="rId59"/>
    <p:sldId id="348" r:id="rId60"/>
    <p:sldId id="356" r:id="rId61"/>
    <p:sldId id="351" r:id="rId62"/>
    <p:sldId id="350" r:id="rId63"/>
    <p:sldId id="349" r:id="rId64"/>
    <p:sldId id="298" r:id="rId65"/>
    <p:sldId id="299" r:id="rId66"/>
    <p:sldId id="301" r:id="rId67"/>
    <p:sldId id="302" r:id="rId68"/>
    <p:sldId id="326" r:id="rId69"/>
    <p:sldId id="325" r:id="rId70"/>
    <p:sldId id="327" r:id="rId71"/>
    <p:sldId id="335" r:id="rId72"/>
    <p:sldId id="332" r:id="rId73"/>
    <p:sldId id="333" r:id="rId74"/>
    <p:sldId id="318" r:id="rId75"/>
    <p:sldId id="319" r:id="rId76"/>
    <p:sldId id="35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0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086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206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1892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832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74842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816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7359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1823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1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8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929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704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3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4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0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qqPlot/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2diabetesgenetics.org/variantInfo/variantInfo/rs1326663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probe/probe_targ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vinecontemplation.org/scientificGraphics/ccls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2"/>
          <a:stretch/>
        </p:blipFill>
        <p:spPr>
          <a:xfrm>
            <a:off x="6172200" y="685800"/>
            <a:ext cx="2931695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76201" y="1676400"/>
            <a:ext cx="8915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Not required but strongly recommended: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JQuery, Jasmine, web dev. env.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76201" y="4724400"/>
            <a:ext cx="8915399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Core JavaScript ideas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4800" y="642151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git@github.com:benralexander/intro-to-D3.git</a:t>
            </a:r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92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456"/>
            <a:ext cx="8229600" cy="1143000"/>
          </a:xfrm>
        </p:spPr>
        <p:txBody>
          <a:bodyPr/>
          <a:lstStyle/>
          <a:p>
            <a:r>
              <a:rPr lang="en-US"/>
              <a:t>S</a:t>
            </a:r>
            <a:r>
              <a:rPr lang="en-US" smtClean="0"/>
              <a:t>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 smtClean="0"/>
              <a:t>upd</a:t>
            </a:r>
            <a:r>
              <a:rPr lang="en-US" sz="2400" dirty="0" smtClean="0"/>
              <a:t>=d3.select("body")</a:t>
            </a:r>
          </a:p>
          <a:p>
            <a:r>
              <a:rPr lang="en-US" sz="2400" dirty="0" smtClean="0"/>
              <a:t>                    .</a:t>
            </a:r>
            <a:r>
              <a:rPr lang="en-US" sz="2400" dirty="0" err="1" smtClean="0"/>
              <a:t>selectAll</a:t>
            </a:r>
            <a:r>
              <a:rPr lang="en-US" sz="2400" dirty="0" smtClean="0"/>
              <a:t>("circle")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.data([6,8]);</a:t>
            </a:r>
          </a:p>
          <a:p>
            <a:r>
              <a:rPr lang="en-US" sz="2400" dirty="0" err="1" smtClean="0"/>
              <a:t>upd.attr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 smtClean="0"/>
              <a:t>                               console.log('</a:t>
            </a:r>
            <a:r>
              <a:rPr lang="en-US" sz="2400" dirty="0" err="1" smtClean="0"/>
              <a:t>old'+d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                       });</a:t>
            </a:r>
          </a:p>
          <a:p>
            <a:r>
              <a:rPr lang="en-US" sz="2400" dirty="0" err="1" smtClean="0"/>
              <a:t>upd.enter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      .append("circle")</a:t>
            </a:r>
          </a:p>
          <a:p>
            <a:r>
              <a:rPr lang="en-US" sz="2400" dirty="0" smtClean="0"/>
              <a:t>  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console.log('</a:t>
            </a:r>
            <a:r>
              <a:rPr lang="en-US" sz="2400" dirty="0" err="1" smtClean="0"/>
              <a:t>new'+d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});</a:t>
            </a:r>
          </a:p>
          <a:p>
            <a:r>
              <a:rPr lang="en-US" sz="2400" dirty="0" err="1" smtClean="0"/>
              <a:t>upd.attr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 smtClean="0"/>
              <a:t>                                       console.log('old and </a:t>
            </a:r>
            <a:r>
              <a:rPr lang="en-US" sz="2400" dirty="0" err="1" smtClean="0"/>
              <a:t>new'+d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})</a:t>
            </a:r>
          </a:p>
          <a:p>
            <a:r>
              <a:rPr lang="en-US" sz="2400" dirty="0" err="1" smtClean="0"/>
              <a:t>upd.exit</a:t>
            </a:r>
            <a:r>
              <a:rPr lang="en-US" sz="2400" dirty="0" smtClean="0"/>
              <a:t>().remove()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http://</a:t>
            </a:r>
            <a:r>
              <a:rPr lang="en-US" sz="3600" smtClean="0"/>
              <a:t>vis.stanford.edu/papers/d3  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9223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-- 2011 --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updOverlap=function(){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updExit=function(){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077200" cy="411162"/>
          </a:xfrm>
        </p:spPr>
        <p:txBody>
          <a:bodyPr>
            <a:normAutofit fontScale="90000"/>
          </a:bodyPr>
          <a:lstStyle/>
          <a:p>
            <a:r>
              <a:rPr lang="en-US" sz="2400" smtClean="0"/>
              <a:t>JS to explore enter, update, exit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smtClean="0"/>
              <a:t> The elements most D3 graphics need: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7526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Scales:</a:t>
            </a:r>
            <a:r>
              <a:rPr lang="en-US" sz="2400" smtClean="0"/>
              <a:t>  d3.scale()  </a:t>
            </a:r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github.com/mbostock/d3/wiki/API-Reference#d3scale-scales</a:t>
            </a:r>
          </a:p>
          <a:p>
            <a:endParaRPr lang="en-US" sz="2400" smtClean="0"/>
          </a:p>
          <a:p>
            <a:r>
              <a:rPr lang="en-US" sz="2400" b="1" smtClean="0"/>
              <a:t>Axes</a:t>
            </a:r>
            <a:r>
              <a:rPr lang="en-US" sz="2400"/>
              <a:t>: d3.svg.axis()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github.com/mbostock/d3/wiki/SVG-Axes</a:t>
            </a:r>
          </a:p>
          <a:p>
            <a:endParaRPr lang="en-US" sz="2400" smtClean="0"/>
          </a:p>
          <a:p>
            <a:r>
              <a:rPr lang="en-US" sz="2400" b="1"/>
              <a:t>Data</a:t>
            </a:r>
            <a:r>
              <a:rPr lang="en-US" sz="2400"/>
              <a:t>: d3.csv()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github.com/mbostock/d3/wiki/CSV</a:t>
            </a:r>
          </a:p>
          <a:p>
            <a:endParaRPr lang="en-US" sz="2400" smtClean="0"/>
          </a:p>
          <a:p>
            <a:r>
              <a:rPr lang="en-US" sz="2400" smtClean="0"/>
              <a:t>and of course </a:t>
            </a:r>
            <a:r>
              <a:rPr lang="en-US" sz="2400" b="1" smtClean="0"/>
              <a:t>Enter/Update/Exit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234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299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-- 2015 --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/>
              <a:t>Encapsulation:</a:t>
            </a:r>
            <a:br>
              <a:rPr lang="en-US" sz="4900" dirty="0" smtClean="0"/>
            </a:br>
            <a:r>
              <a:rPr lang="en-US" sz="4900" dirty="0" smtClean="0"/>
              <a:t> favor assignment </a:t>
            </a:r>
            <a:r>
              <a:rPr lang="en-US" sz="4900" smtClean="0"/>
              <a:t>of </a:t>
            </a:r>
            <a:br>
              <a:rPr lang="en-US" sz="4900" smtClean="0"/>
            </a:br>
            <a:r>
              <a:rPr lang="en-US" sz="49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fingers, and</a:t>
            </a:r>
          </a:p>
          <a:p>
            <a:r>
              <a:rPr lang="en-US" sz="4000"/>
              <a:t>t</a:t>
            </a:r>
            <a:r>
              <a:rPr lang="en-US" sz="4000" smtClean="0"/>
              <a:t>he right tool for the right job.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4343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5867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JavaScript's </a:t>
            </a:r>
            <a:r>
              <a:rPr lang="en-US" altLang="en-US" sz="4800" b="1" smtClean="0"/>
              <a:t>call</a:t>
            </a:r>
            <a:r>
              <a:rPr lang="en-US" altLang="en-US" sz="4800" smtClean="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D3’s Layouts provide flexibility </a:t>
            </a:r>
            <a:endParaRPr lang="en-US" altLang="en-US" b="1" dirty="0" smtClean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002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2" y="1549835"/>
            <a:ext cx="9171992" cy="48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002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9050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37338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Patterns no more</a:t>
            </a:r>
            <a:endParaRPr lang="en-US" altLang="en-US" sz="4800" b="1" smtClean="0">
              <a:latin typeface="Lucida Console" pitchFamily="49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nice graphic in principle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Stephan Stefanov’s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only 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The right tool for the right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Publishing D3 graphics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" y="1371600"/>
            <a:ext cx="845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Publication </a:t>
            </a:r>
            <a:r>
              <a:rPr lang="en-US" sz="2800" dirty="0" smtClean="0"/>
              <a:t>quality graphics </a:t>
            </a:r>
            <a:r>
              <a:rPr lang="en-US" sz="2800" dirty="0" smtClean="0"/>
              <a:t>are</a:t>
            </a:r>
            <a:r>
              <a:rPr lang="en-US" sz="2800" dirty="0" smtClean="0"/>
              <a:t> easy to generate:</a:t>
            </a:r>
            <a:endParaRPr lang="en-US" sz="28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If necessary, you can open the SVG with a suitable editing program ( I use Adobe Illustrator) and polish your graphic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6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6" y="6117289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1087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55753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a </a:t>
            </a:r>
            <a:r>
              <a:rPr lang="en-US" sz="2400" dirty="0" smtClean="0"/>
              <a:t>source control repo </a:t>
            </a:r>
            <a:r>
              <a:rPr lang="en-US" sz="2400" dirty="0" smtClean="0"/>
              <a:t>(GitHub is </a:t>
            </a:r>
            <a:r>
              <a:rPr lang="en-US" sz="2400" dirty="0" smtClean="0"/>
              <a:t>great), </a:t>
            </a:r>
            <a:r>
              <a:rPr lang="en-US" sz="2400" dirty="0" smtClean="0"/>
              <a:t>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a 'make' system (I use </a:t>
            </a:r>
            <a:r>
              <a:rPr lang="en-US" sz="2400" dirty="0" err="1" smtClean="0"/>
              <a:t>Gradle</a:t>
            </a:r>
            <a:r>
              <a:rPr lang="en-US" sz="2400" dirty="0" smtClean="0"/>
              <a:t> as a part of </a:t>
            </a:r>
            <a:r>
              <a:rPr lang="en-US" sz="2400" dirty="0" smtClean="0"/>
              <a:t>Grails.  Grunt </a:t>
            </a:r>
            <a:r>
              <a:rPr lang="en-US" sz="2400" dirty="0" smtClean="0"/>
              <a:t>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Incorporate testing into your development cycle (Jasmine is one option, but there are many others</a:t>
            </a:r>
            <a:r>
              <a:rPr lang="en-U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Maintain a bug database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Iterate frequently to try out your new ideas (</a:t>
            </a:r>
            <a:r>
              <a:rPr lang="en-US" sz="2400" dirty="0" err="1" smtClean="0"/>
              <a:t>Bostock</a:t>
            </a:r>
            <a:r>
              <a:rPr lang="en-US" sz="2400" dirty="0" smtClean="0"/>
              <a:t> motivates iteration this way "design is a search process</a:t>
            </a:r>
            <a:r>
              <a:rPr lang="en-US" sz="2400" dirty="0" smtClean="0"/>
              <a:t>")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164134"/>
            <a:ext cx="8763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Bostock, et. al. IEEE Trans. Visualization and Comp. Graphics (Proc. InfoVis) 2011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Secrets of a JavaScript Ninja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John Resig,2013, Manning Publications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Grammer of Graphics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D3.js in action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Elijah Meeks, 2015</a:t>
            </a:r>
            <a:r>
              <a:rPr lang="en-US" altLang="en-US" sz="200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Manning Publications Co.</a:t>
            </a:r>
            <a:endParaRPr lang="en-US" altLang="en-US" sz="200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References from this talk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564244"/>
            <a:ext cx="617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git@github.com:benralexander/intro-to-D3.git</a:t>
            </a:r>
          </a:p>
          <a:p>
            <a:pPr algn="ctr"/>
            <a:endParaRPr lang="en-US" sz="2400" i="1" smtClean="0"/>
          </a:p>
          <a:p>
            <a:pPr algn="ctr"/>
            <a:r>
              <a:rPr lang="en-US" sz="2400" i="1" smtClean="0"/>
              <a:t>http://graphicscow.org</a:t>
            </a:r>
          </a:p>
          <a:p>
            <a:pPr algn="ctr"/>
            <a:r>
              <a:rPr lang="en-US" sz="2400" i="1"/>
              <a:t>http://</a:t>
            </a:r>
            <a:r>
              <a:rPr lang="en-US" sz="2400" i="1" smtClean="0"/>
              <a:t>www.bagetsoftware.org</a:t>
            </a:r>
          </a:p>
          <a:p>
            <a:pPr algn="ctr"/>
            <a:r>
              <a:rPr lang="en-US" sz="2400" i="1"/>
              <a:t>http://</a:t>
            </a:r>
            <a:r>
              <a:rPr lang="en-US" sz="2400" i="1" smtClean="0"/>
              <a:t>bovinecontemplation.org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9880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42110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5156</TotalTime>
  <Words>3281</Words>
  <Application>Microsoft Office PowerPoint</Application>
  <PresentationFormat>On-screen Show (4:3)</PresentationFormat>
  <Paragraphs>704</Paragraphs>
  <Slides>75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BatangChe</vt:lpstr>
      <vt:lpstr>Aharoni</vt:lpstr>
      <vt:lpstr>Arial</vt:lpstr>
      <vt:lpstr>Calibri</vt:lpstr>
      <vt:lpstr>Courier New</vt:lpstr>
      <vt:lpstr>Lucida Console</vt:lpstr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A slightly more complicated example</vt:lpstr>
      <vt:lpstr>The data types from each call</vt:lpstr>
      <vt:lpstr>A slightly more complicated example</vt:lpstr>
      <vt:lpstr>A slightly more complicated example</vt:lpstr>
      <vt:lpstr>A slightly more complicated example</vt:lpstr>
      <vt:lpstr>Motivational graphics</vt:lpstr>
      <vt:lpstr>Storing data in the DOM</vt:lpstr>
      <vt:lpstr>JS to explore enter, update, exit</vt:lpstr>
      <vt:lpstr>D3 patterns– method chaining (1/2)</vt:lpstr>
      <vt:lpstr>D3 patterns– method chaining (2/2)</vt:lpstr>
      <vt:lpstr>D3 patterns- charts as closures</vt:lpstr>
      <vt:lpstr> The elements most D3 graphics need: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The ‘Crockford Effect’</vt:lpstr>
      <vt:lpstr>Advanced concepts</vt:lpstr>
      <vt:lpstr>In D3, favor call to execute functions</vt:lpstr>
      <vt:lpstr>In D3, favor call to execute functions</vt:lpstr>
      <vt:lpstr>In D3, favor call to execute functions</vt:lpstr>
      <vt:lpstr>JavaScript's call is different</vt:lpstr>
      <vt:lpstr>JavaScript's call is different</vt:lpstr>
      <vt:lpstr>JavaScript's call is different</vt:lpstr>
      <vt:lpstr>D3’s Layouts provide flexibility </vt:lpstr>
      <vt:lpstr>In D3, look for opportunities to nest</vt:lpstr>
      <vt:lpstr>In D3, look for opportunities to nest</vt:lpstr>
      <vt:lpstr>In D3, look for opportunities to nest</vt:lpstr>
      <vt:lpstr>In D3, look for opportunities to nest</vt:lpstr>
      <vt:lpstr>Patterns: Looping in Javascript</vt:lpstr>
      <vt:lpstr>Patterns: Looping in Javascript</vt:lpstr>
      <vt:lpstr>Patterns no more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  <vt:lpstr>References from this talk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</cp:lastModifiedBy>
  <cp:revision>73</cp:revision>
  <dcterms:created xsi:type="dcterms:W3CDTF">2015-08-15T17:47:30Z</dcterms:created>
  <dcterms:modified xsi:type="dcterms:W3CDTF">2015-08-26T13:08:16Z</dcterms:modified>
</cp:coreProperties>
</file>